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59" r:id="rId5"/>
    <p:sldId id="268" r:id="rId6"/>
    <p:sldId id="281" r:id="rId7"/>
    <p:sldId id="298" r:id="rId8"/>
    <p:sldId id="260" r:id="rId9"/>
    <p:sldId id="282" r:id="rId10"/>
    <p:sldId id="286" r:id="rId11"/>
    <p:sldId id="289" r:id="rId12"/>
    <p:sldId id="288" r:id="rId13"/>
    <p:sldId id="261" r:id="rId14"/>
    <p:sldId id="290" r:id="rId15"/>
    <p:sldId id="297" r:id="rId16"/>
    <p:sldId id="291" r:id="rId17"/>
    <p:sldId id="265" r:id="rId18"/>
    <p:sldId id="266" r:id="rId19"/>
    <p:sldId id="299" r:id="rId20"/>
    <p:sldId id="300" r:id="rId21"/>
    <p:sldId id="267" r:id="rId22"/>
    <p:sldId id="269" r:id="rId23"/>
    <p:sldId id="270" r:id="rId24"/>
    <p:sldId id="271" r:id="rId25"/>
    <p:sldId id="273" r:id="rId26"/>
    <p:sldId id="301" r:id="rId27"/>
    <p:sldId id="275" r:id="rId28"/>
    <p:sldId id="292" r:id="rId29"/>
    <p:sldId id="293" r:id="rId30"/>
    <p:sldId id="294" r:id="rId31"/>
    <p:sldId id="295" r:id="rId32"/>
    <p:sldId id="27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00CC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840" autoAdjust="0"/>
    <p:restoredTop sz="94660"/>
  </p:normalViewPr>
  <p:slideViewPr>
    <p:cSldViewPr>
      <p:cViewPr>
        <p:scale>
          <a:sx n="60" d="100"/>
          <a:sy n="60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8644-C7A6-4D21-BEED-62189E339F6D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CC29-BEA7-43DF-8F4D-5CD6E6506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24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BEEF-019F-4D39-B3D1-E9318AE829D0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9426-FD0A-4265-80CA-FC0529B0B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7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341C-36B1-45D7-B608-CC48CE276CE6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D787-336D-4658-A138-47D83FDCA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6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5123-D4F8-49DC-A965-B908C23CBACD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D899-5F49-405D-911A-030B173B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5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89FA-F326-4342-95F6-5B53B8361278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0255-3E41-423C-A09F-0E878AE0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52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562A-1987-4398-A876-6F68906DA9B1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3279-38C1-4982-AB5B-1F5E88F1B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28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AE99-FCDC-45F2-B00F-1420E9AD4A8B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433E-0DEA-44E2-BA24-D9A1AB4E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1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831E-04AB-42C2-91A8-1CB290617E5B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4746-DF60-46D8-AB35-CF9BEBE66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14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D6A0-0197-436C-A2EB-EE9DD5F70E28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BE34-D376-4644-90CC-5E16C9F5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54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AC1D-8FFB-462A-95B9-8E473A732BF5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0768-44FA-4926-9BE7-B53569211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01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9E86-AF1D-4471-9576-89C9797C4EBB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7AFC-7C12-4896-99BD-5D4B4F9D4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22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D0656-DCDB-40ED-B389-1EBF67E90370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FC7A2-69F3-49A8-9263-D9CB4E27F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20880" cy="3384376"/>
          </a:xfr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Мастер-класс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«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Фитбол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– больше, чем мяч!»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6237312"/>
            <a:ext cx="250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8572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№ 4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Дэхэбын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 descr="http://postroineem.ru/images/stories/159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28992" y="4857760"/>
            <a:ext cx="5527616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Разработала инструктор по физической культуре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Бибалова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Юнусовна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85786" y="1643050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единственный вид гимнастики, где в выполнении физических упражнений включаются совместно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двигательный, вестибулярный, зрительный, слуховой и тактильный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анализаторы,что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усиливает положительный эффект от занятий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фитболах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92867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Положительный эффект</a:t>
            </a:r>
            <a:endParaRPr lang="ru-RU" sz="3200" dirty="0"/>
          </a:p>
        </p:txBody>
      </p:sp>
      <p:pic>
        <p:nvPicPr>
          <p:cNvPr id="4" name="Picture 4" descr="D:\Архив\Олеся\Моя работа\для презент\лфк-массажи-ми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944075"/>
            <a:ext cx="2857489" cy="1913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ШЕФ\Desktop\Настя\фото\DSC0161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3429000"/>
            <a:ext cx="3714776" cy="3075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Фитбол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доступен всем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C:\Users\ШЕФ\Desktop\Настя\фото\DSC0144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3429000"/>
            <a:ext cx="414340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s://st.depositphotos.com/1014732/2025/v/950/depositphotos_20256781-stock-illustration-kids-exercising-with-ball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34" y="928670"/>
            <a:ext cx="352427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Documents and Settings\User\Рабочий стол\мастер\IMG-20190212-WA01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41433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ПРИНЦИПЫ: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95542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ДОСТУПНОСТЬ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ПОСТЕПЕННОСТЬ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ПОВТОРЯЕМОСТЬ И СИСТЕМАТИЧНОСТЬ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00138" y="476250"/>
            <a:ext cx="7307262" cy="9239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Каким должен быть фитбол?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067" y="1910453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186" y="3212976"/>
            <a:ext cx="1589906" cy="1589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031" y="4816474"/>
            <a:ext cx="1944216" cy="185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89001" y="2276475"/>
            <a:ext cx="1189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3-4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г</a:t>
            </a:r>
            <a:r>
              <a:rPr lang="ru-RU" b="1" dirty="0">
                <a:latin typeface="+mn-lt"/>
                <a:cs typeface="+mn-cs"/>
              </a:rPr>
              <a:t>ода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104900" y="3676650"/>
            <a:ext cx="79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5-6 лет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900113" y="5373688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/>
              <a:t>6-7 лет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2000250" y="1708150"/>
            <a:ext cx="1039813" cy="898525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060575" y="2938463"/>
            <a:ext cx="979488" cy="8636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111375" y="4440238"/>
            <a:ext cx="1236663" cy="11176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2000250" y="2095500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/>
              <a:t>d–</a:t>
            </a:r>
            <a:r>
              <a:rPr lang="ru-RU" sz="1400" b="1"/>
              <a:t>45</a:t>
            </a:r>
            <a:r>
              <a:rPr lang="en-US" sz="1400" b="1"/>
              <a:t> </a:t>
            </a:r>
            <a:r>
              <a:rPr lang="ru-RU" sz="1400" b="1"/>
              <a:t>см</a:t>
            </a:r>
          </a:p>
        </p:txBody>
      </p:sp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8038" y="3249613"/>
            <a:ext cx="938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0600" y="4816475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3348038" y="1916113"/>
            <a:ext cx="51117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Фитбол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-гимнастика проводится на больших мячах, выдерживающих вес до 300 кг.</a:t>
            </a:r>
          </a:p>
          <a:p>
            <a:pPr algn="just" eaLnBrk="1" hangingPunct="1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Для занятий с детьми дошкольного возраста мяч должен быть не сильно упругим.</a:t>
            </a:r>
          </a:p>
          <a:p>
            <a:pPr eaLnBrk="1" hangingPunct="1"/>
            <a:endParaRPr lang="ru-RU" dirty="0">
              <a:ea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6404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Можно использовать: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J:\мастер класс\самомассаж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4387672"/>
            <a:ext cx="2786082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J:\мастер класс\DSC014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7068" y="785794"/>
            <a:ext cx="2806328" cy="210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J:\мастер класс\DSC0144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43570" y="642918"/>
            <a:ext cx="3000396" cy="225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928670"/>
            <a:ext cx="217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Ходьба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фитболом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429132"/>
            <a:ext cx="143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785794"/>
            <a:ext cx="191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ОРУ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фитболом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J:\мастер класс\DSC0145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07563" y="4643446"/>
            <a:ext cx="2843913" cy="213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715140" y="4786322"/>
            <a:ext cx="139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J:\мастер класс\DSC01461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89679" y="2786058"/>
            <a:ext cx="3150328" cy="236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000364" y="2928934"/>
            <a:ext cx="297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мастер класс\DSC014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3952506"/>
            <a:ext cx="3714776" cy="2476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3571876"/>
            <a:ext cx="280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 «Корзинка»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J:\мастер класс\DSC0142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1736" y="1800282"/>
            <a:ext cx="3139608" cy="184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J:\мастер класс\DSC0142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7884" y="698480"/>
            <a:ext cx="3000396" cy="208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J:\мастер класс\DSC0144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596" y="285728"/>
            <a:ext cx="167314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J:\мастер класс\DSC01446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57752" y="4004038"/>
            <a:ext cx="3357586" cy="256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3212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«Воздушные гимнасты»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285860"/>
            <a:ext cx="2201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Улиточка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3429000"/>
            <a:ext cx="274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«Плывем в лодке»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0"/>
            <a:ext cx="2055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«Мостик»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/>
          <p:cNvSpPr/>
          <p:nvPr/>
        </p:nvSpPr>
        <p:spPr>
          <a:xfrm>
            <a:off x="4214810" y="1857364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9530410">
            <a:off x="3242811" y="2306018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6200000">
            <a:off x="3060940" y="3368424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3407724">
            <a:off x="3270860" y="4218146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4214810" y="4572008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330156">
            <a:off x="5186224" y="2370469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5561270" y="3439862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7420127">
            <a:off x="5225194" y="4107962"/>
            <a:ext cx="285752" cy="69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57554" y="2571744"/>
            <a:ext cx="2000264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С ФИТБОЛОМ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643306" y="928670"/>
            <a:ext cx="1357322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ориентир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1857356" y="1785926"/>
            <a:ext cx="1346456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массажер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1571604" y="3286124"/>
            <a:ext cx="1275018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опора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2000232" y="4714884"/>
            <a:ext cx="1357322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500694" y="1857364"/>
            <a:ext cx="1643074" cy="84296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амортизатор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072198" y="3357562"/>
            <a:ext cx="1428760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тренажер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429256" y="4643446"/>
            <a:ext cx="1571636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отягощение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00430" y="5286388"/>
            <a:ext cx="1714512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препятствие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42852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Функциональное использование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фитбола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"/>
            <a:ext cx="7929617" cy="150017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 мячом играй – здоровье прибавляй»</a:t>
            </a:r>
          </a:p>
        </p:txBody>
      </p:sp>
      <p:pic>
        <p:nvPicPr>
          <p:cNvPr id="3074" name="Picture 2" descr="J:\мастер класс\DSC0145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6856" y="1357298"/>
            <a:ext cx="3009325" cy="250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1357298"/>
            <a:ext cx="117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эстафеты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J:\мастер класс\DSC0146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4942" y="1313792"/>
            <a:ext cx="3214710" cy="241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1357298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«Колобок»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J:\мастер класс\игра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57554" y="3786190"/>
            <a:ext cx="2571768" cy="282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500298" y="3714752"/>
            <a:ext cx="3521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Подвижная игра «охотники и утки»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www.detsnab.ru/images/1128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4406679" cy="4048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1357298"/>
            <a:ext cx="773584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ФИТБОЛИКЕ»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Users\ШЕФ\Desktop\Настя\1296905099_shuni_help_p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99"/>
            <a:ext cx="9144000" cy="7000900"/>
          </a:xfrm>
          <a:prstGeom prst="rect">
            <a:avLst/>
          </a:prstGeom>
          <a:noFill/>
        </p:spPr>
      </p:pic>
      <p:sp>
        <p:nvSpPr>
          <p:cNvPr id="8" name="Арка 7"/>
          <p:cNvSpPr/>
          <p:nvPr/>
        </p:nvSpPr>
        <p:spPr>
          <a:xfrm>
            <a:off x="6429388" y="3571876"/>
            <a:ext cx="1428760" cy="1357322"/>
          </a:xfrm>
          <a:prstGeom prst="blockArc">
            <a:avLst>
              <a:gd name="adj1" fmla="val 10800000"/>
              <a:gd name="adj2" fmla="val 21453486"/>
              <a:gd name="adj3" fmla="val 106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1142976" y="2571744"/>
            <a:ext cx="1428760" cy="1357322"/>
          </a:xfrm>
          <a:prstGeom prst="blockArc">
            <a:avLst>
              <a:gd name="adj1" fmla="val 10800000"/>
              <a:gd name="adj2" fmla="val 21453486"/>
              <a:gd name="adj3" fmla="val 10654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4000496" y="3929066"/>
            <a:ext cx="857256" cy="857256"/>
          </a:xfrm>
          <a:prstGeom prst="blockArc">
            <a:avLst>
              <a:gd name="adj1" fmla="val 10800000"/>
              <a:gd name="adj2" fmla="val 173982"/>
              <a:gd name="adj3" fmla="val 126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3500430" y="4214818"/>
            <a:ext cx="1857388" cy="17002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6072198" y="3929066"/>
            <a:ext cx="2143140" cy="2271722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428596" y="3000372"/>
            <a:ext cx="2786082" cy="2843226"/>
          </a:xfrm>
          <a:prstGeom prst="smileyFac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57290" y="3929066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4546" y="3929066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71934" y="478632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flipV="1">
            <a:off x="4643438" y="478632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15140" y="4643446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29520" y="4643446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roditeli.ua/uploads/m_pages/5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434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117180" cy="1470025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00042"/>
            <a:ext cx="7388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– это жизнь!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78581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А что же такое </a:t>
            </a:r>
            <a:r>
              <a:rPr lang="ru-RU" sz="2400" b="1" dirty="0" smtClean="0"/>
              <a:t>двигательная активность</a:t>
            </a:r>
            <a:r>
              <a:rPr lang="ru-RU" sz="2400" dirty="0" smtClean="0"/>
              <a:t>? «Двигательная активность - это деятельность, основным компонентом которой является движение и которая направлена на физическое развитие ребёнка, это средство всестороннего развития детей.»  Гимнастика – это система подобранных физических упражнений.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img0.liveinternet.ru/images/attach/b/4/102/863/102863830_larg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0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Арка 4"/>
          <p:cNvSpPr/>
          <p:nvPr/>
        </p:nvSpPr>
        <p:spPr>
          <a:xfrm>
            <a:off x="6929454" y="1857364"/>
            <a:ext cx="857256" cy="857256"/>
          </a:xfrm>
          <a:prstGeom prst="blockArc">
            <a:avLst>
              <a:gd name="adj1" fmla="val 10800000"/>
              <a:gd name="adj2" fmla="val 173982"/>
              <a:gd name="adj3" fmla="val 126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6715140" y="2071678"/>
            <a:ext cx="1285884" cy="150019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2500298" y="1928802"/>
            <a:ext cx="571504" cy="857256"/>
          </a:xfrm>
          <a:prstGeom prst="blockArc">
            <a:avLst>
              <a:gd name="adj1" fmla="val 10800000"/>
              <a:gd name="adj2" fmla="val 173982"/>
              <a:gd name="adj3" fmla="val 12681"/>
            </a:avLst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357422" y="2143116"/>
            <a:ext cx="838208" cy="876304"/>
          </a:xfrm>
          <a:prstGeom prst="smileyFace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785786" y="2786058"/>
            <a:ext cx="571504" cy="857256"/>
          </a:xfrm>
          <a:prstGeom prst="blockArc">
            <a:avLst>
              <a:gd name="adj1" fmla="val 10800000"/>
              <a:gd name="adj2" fmla="val 173982"/>
              <a:gd name="adj3" fmla="val 12681"/>
            </a:avLst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500166" y="2214554"/>
            <a:ext cx="571504" cy="857256"/>
          </a:xfrm>
          <a:prstGeom prst="blockArc">
            <a:avLst>
              <a:gd name="adj1" fmla="val 10800000"/>
              <a:gd name="adj2" fmla="val 173982"/>
              <a:gd name="adj3" fmla="val 12681"/>
            </a:avLst>
          </a:prstGeom>
          <a:solidFill>
            <a:srgbClr val="FF66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1357290" y="2428868"/>
            <a:ext cx="857256" cy="928694"/>
          </a:xfrm>
          <a:prstGeom prst="smileyFace">
            <a:avLst/>
          </a:prstGeom>
          <a:solidFill>
            <a:srgbClr val="FF66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71472" y="3071810"/>
            <a:ext cx="1062046" cy="1081094"/>
          </a:xfrm>
          <a:prstGeom prst="smileyFace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 flipV="1">
            <a:off x="7072330" y="257174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V="1">
            <a:off x="7500958" y="2571744"/>
            <a:ext cx="45719" cy="809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 animBg="1"/>
      <p:bldP spid="11" grpId="0" animBg="1"/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3568" y="357167"/>
            <a:ext cx="7776864" cy="928694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 «Бабочка»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3" name="Picture 3" descr="C:\Users\ШЕФ\Desktop\Настя\2901902_108367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774">
            <a:off x="-828108" y="-106952"/>
            <a:ext cx="5812389" cy="5657391"/>
          </a:xfrm>
          <a:prstGeom prst="rect">
            <a:avLst/>
          </a:prstGeom>
          <a:noFill/>
        </p:spPr>
      </p:pic>
      <p:pic>
        <p:nvPicPr>
          <p:cNvPr id="1026" name="Picture 2" descr="C:\Users\ШЕФ\Desktop\Настя\фото\DSC0157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8992" y="3214686"/>
            <a:ext cx="2143139" cy="329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ШЕФ\Desktop\Настя\фото\DSC0157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43636" y="1412360"/>
            <a:ext cx="2143140" cy="3516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00113" y="214291"/>
            <a:ext cx="7450137" cy="857256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 «Яблонька»</a:t>
            </a:r>
            <a:endParaRPr lang="ru-RU" dirty="0" smtClean="0">
              <a:cs typeface="Trebuchet MS" pitchFamily="34" charset="0"/>
            </a:endParaRPr>
          </a:p>
        </p:txBody>
      </p:sp>
      <p:sp>
        <p:nvSpPr>
          <p:cNvPr id="12298" name="AutoShape 10" descr="data:image/jpeg;base64,/9j/4AAQSkZJRgABAQAAAQABAAD/2wCEAAkGBxITEhUTEhMWFhUXGB0XFhYYFxgZGxgfGxoXGBoaGB8aHiggGB4lGxoVITEiJSkrLi4uGB8zODMtNygtLisBCgoKDg0OGxAQGy0mHyUtLy0yMi8tLS0tLy0tLS0tLS0tLS0tLS0tLS0tLS0tLS0tLS0tLS0tLS0tLS0tLS0tLf/AABEIANYA1gMBEQACEQEDEQH/xAAcAAEAAgMBAQEAAAAAAAAAAAAABAUDBgcCAQj/xAA4EAABBAAEBAUCBQQCAQUAAAABAAIDEQQSITEFBkFRBxMiYXEygRRCkaGxI8HR4WLwkhYlUnPx/8QAGwEBAAMBAQEBAAAAAAAAAAAAAAIDBAEFBgf/xAAuEQACAgEEAAUDBAMBAQEAAAAAAQIRAwQSITEFEyJBUTJhcZGhscEUgfDRQgb/2gAMAwEAAhEDEQA/AO4oAgCAIAgCAIAgCAIAgMGNxkcTDJK4MYN3E0EONpdlXg+bcFIxz24hmVpykk1r90IrJFq0y3gma9ocwhzTqCNQUJnyXEMaQHPa0nYEgX8WgMqAIAgCAIAgCAIAgCAIAgCAIAgCAIAgCAIAgKvE8xYSMua+eMOb9TcwsfZCLnFe5r83ibgGurM4+4Gi5uRU9Tj+TlXPPPU2Lc+KwIM1tA9tioSlZlyZnO0ujWBEarMcu57fdQKtnBe8v894zBt8uJ4dGLprhYHuOykpMthllDhFVxLik2Ic7ETS28uqr176DoAjt8lc3KXqbOz+GnNbHYC8RM3NHmGrhmLWi9tz1VifBuwZLhybhwLjUOLiE0DszLI2ogjcELqdlsZKStFihIIAgCAIAgCAIAgCAIAgCAIAgCAIAgPj3AAk7DUoD82cy+XPippIG0zOTV2Trqde/ZZ5yVnj5qlNuJm4Nwi255WjLejb1P2VE8nwcxxVbpdHriXLcLs0we1jR+QEb/8AeiRzNcHXlxpXf+iFguFsdHI5zsmXre4ravldeR2kjkJeZFtOigdM4EhhLQ7cD/K0xuizG21SIz20iVhfB9iJCM5KjpPh34gswcZgki/p+p2YHUurr80AuxlXBdhzqC2s37kLn08QlkjdEGZW5mkEmxdUb6qSlZow5/MbVG18P4xh5nPZDK17mGnhpsj5Ui9ST6JyHQgCAIAgCAIAgCAIAgCAIAgCA+FAcM4jz3xJk00biKcS3JQOUaj017KtzaZ509RkjJqjWMHhnus5sjbtx611+FmlJGTEnOXHzRJxPGYmNqGB1kU2WR5Isb00givuuRjf1M9x+CXDc36vj2/WzNgpoZnOfIHNDGgljaLT7g/PRJQlFcdHk6rw7/Fnbpr9zziWRvike1oaGkekmiQTu1cjaaRng4U2UWKwpbJYa5oFGiNQO6ujLgsWWnwqK7iIbnOS8vS91pxcx5NEWn0SMDLGAczSSs+SMr4KJx+55nOYE5tRoG1096Uk6fJPjtkjhPGZcM9r4nkEGyAaBHYqfTtHYScXaNq8NuaYMNjJZp7Y2QO0GrRrY9yiZfhyRUm2d64ZxCOeJssTszHC2lTNqaatEpDoQBAEAQBAEAQBAEAQBAEAQFZzBxuHCROkmcAADQvVx7BCMpKKtn5whmZLM97wacSQAa3PVZsjfseLOVyui5dhyMNN5RGXTP17aD7UszdtWel4TxqI/n964KOQuc1rSdG7DspxnUuT7SWmlPE9rp+35Lzh0kTaawEg/UNqOm+psLuXdJbnwj8/8WwZtNl3Z53+OmXXEOCxHDyvztfJVj/i0a02r133VUJ9UZYxgsTmnbK4YV74A84hud4EIZQsjNVHr1J2U7SfX3JQcpR3OXL4o1fmPhIw8oZnDraCdKq7FfstGHJuVmhR2vbZkbwwNhbL6SC6sutmupUZzkpWz7HT6LSyxpQV1zfyytxTqdmoD4GivxpT4Z5/imljON1yiFiJBeiuUbVM8LHFtchoNWq6V0ScOLO0eH3P+CwvD2xzPIewkZQ2ybN6eyLhF+PLGMKZ0Ll/mfC4xoMEgJ/+B0cPsu2XRnGXRcoTCAIAgCAIAgCAIAgCAjcQx0cLDJK4NYNyUONpK2adzJ4mYWCJr8OWzuJ1aDVDuVFySKJ6iCVrk5f4qc0R42aN0TjlawW3pZ1XJclOaSnVGrYDEhr2FozUdioOKkmmUPGr4NjjlieyQZXCVzrq/SP86LO4OMl8GfKop3zuKmRlHdwF9rWlbK5R6mD/APQauKSlTr/v1Lfg2EzCZ7ZAC1t+qgSOzR3XM8vSopcHn+IavJrL3VtXsWnDzJIKbNla0Ubq9tf2WNx28tHn6eOSS7og4jHxNf5TGMaAbz6lztK36fCthilNXZshFXtSo1riU/8AULibN3/paseNJFiTUrM8czXNskX19vlZ8ylKVLo+08F8qGncnJW+X9vsyux07S3Q2ei16fDKLtop8Q1WOUOGVwbqFY22fO2XL+Fv0z6ZmnJlBOY9B+qyOavghlk0+SGcG4OyEUffTZWKfuQjyzY/DvjkeDxjJZm2Bbbs+mxV11RUmTxtQnyfpPB4pkrGyRnM1wsHupm9OzMh0IAgCAIAgCAIAgPhKA4J4g83TYuZ0IOWFjqDRrdfmPdVTl7Hl6nO5S2Lo1yXCPbES0ekndw1/wBKlSju4KFJRXHRTYzDSPeCIy0GmjoCdr+60+ZCjQ8sKPLcO9jq2IVdplbyUexinMJN691JQ3IioqRL4fxEkkOdWhN+6ThSpjy0mWHA+KsZLnlYHjX0/bQ6qGVSlGl0UOKjO6tEbF49rXlwGhN5QdvZWRUpqmcwwk5XVELivGRM4EMawNFU0V9yuQxvGnybZQbIDpQT7JyRUWkeX0VZHdHlMnHcj3BgHOstGg3Upaj2ZPe2uEbJgeCM/DMn1sO9QPWj2WGeWW9oqm/Ruj2W3FSBCycAAtrL0I17KvGm3tISyOUVJdmu8Q4lJiJA/L9PbZblhjGPZc5t+pkKfDODc9UD0UaXRDa+2bryd4lz4d0ML8v4dvpcK1A6m+6lyuy+GaUWk+juHBONQYuPzIHh7bo9x8qRsjJSVosEJBAEAQBAEAQBAUPPEUzsFK3D3nI6b11pGV5U3F7ezhHCOHOBMjpGMLCQ5rt9O6xZZVw0ebgwTnKl38FliuIkARtIIdq7KaB9gqYx5KJwmpOCVfsVL8bE1pYWgHNrepH37K3ZJ8lMsclDaXfBZsHKHB8NuH0u6foq5b4Ls7jyRhHZkTv2KvmjCRhpIjI1GoGmvS9lZhnKy2E75o1yHBW5rbrMa1310pankbXCtnoeH48epzKGSW1fP9L7l5juCCF/lSHKRRJb6v7qiGWSdM+lyeBaXLGM8Vpe/Lt/1+xr+LipxF31BW2/QmfPa7Tf4uXbdr5K5zTei6qkVJprktuDcJdKfXmbGD63gWGj3/71WfJkUOuyPmQUX/JtXCuBQZ3ZW+YzKac6qB/2sks02vuZoZYyk1Hkx4S4GuY4NMef6wL1q696UpRtbvcswwzZX5eNcv8A7n7GCLirYxKQ0kbMOahXX0nUlFi3JcmqPgWZQludP9meH4iPENDSQATQJ/KVao+XL0o87Hi8vK4SjR6xrvKBjiAdp9WnRI+rmRql8IqMZif6dOonTpqPhXbLfBNxuPJT0Qdd1b9So5JcUd68C4GjCSODwXOfq0H6a2tRqjTp1UTpaF4QBAEAQBAEAQGn8689x4BzY8nmPIurqguOSRRmzxx9nGONTee9+Jprc5sMb0tZMstzNPgzjLUym+64KzG4t7yL0oAADQaLkWfQZsMZr1IjCr1bmv8AZbIRWxyZ81r9Nh0yuPueMJiXscCCW+6j5amjyJRTVo3HgvNUbW5JqPfMAQ6vlZMmnknaJYnRA4nzBHKZGtw8eQ/TXpIPcVv8KUcco07Orc51GPfwiHFmoZiXO99Sou5ztI/Q9DDJi0kVndy/j7EIZDIQ81pv0HyvQnHZhX5Pm/EsmGedRyf9YlwLY9/tWxWdTfseFrKjNRx9fsScNxOSKJ7A/wBDjZaNOnX9lHy1ORCGCWXG2nX9lo/mGD8G2GNh8w/UTtrv/alWsbU+SuWOKxqK7MuCIfCy7kyHNl6aalv6LrdyfBu8N1eTC7XXT/BR4ynOc4DKDqB2UISdn3E8dxtnzhs1xyQltkkPadspGllacipKR8j4kkp0vc+46WNtU4lwFOtRgn7mOKjErXSOcQSQ2tRfyrqpF2OLnNJ8EPEuOcnezeisx1RZnweW+zfvCjnSPBSOjlaS2UgZgfp91GSSKsclDg/QkUgcA5psEWD8rhrPaAIAgCAIAgCA5/4n8njEt/ENeGPY2iHEAOHyeqjKNmbUYFkV+5xmKIkkvIDW6Ed/juVRaXBjw5pY5bo9oxDhsxGcD0X6SdLXd+JOn2ejLxycUt64+xLwnBpHDMdbBqjsu5dTH6InlajXT1mVRj+hJ49wx8OUvLS4gekCqAVWLJfRXli4upFBjACNAFqhKuyWF1wyC49t/ZXwkr5NeOTTuyex58sOzEEmjr0XJ5EpfSqPT/zMqwuak7ZmwsTACc3qvQV+9rPlyzm+T5/NOU1b7LLi+XJHQNZdPubN/dQxrs9fHgxPTQv7muS240du/RaopRVmfdF/TwjADR01XHtl2ckk+y24ZxeRjHMa6gdx/wB2VE8Cb5GK8UlNK6fR5ZM97gxo1JpFjxQTk2e1PxuU0oqJ7eHQSU46uqzv13XJSWSPp6R4+q3zmpMiY2cF5vXoCpQTIRfNyPDYSRmcfhdll52o9jTaJyj5mTj4IuJKtguOSrVtPg+YZjnEAAkk0KUJP2POkfqzkfDSR4DDslJzhmt762QP0pdNkFUVZeoSCAIAgCAIAgNV8RuATYzDeXC6nNdmyk0Hey5JWinPjc4UjhnE+XsRA5zJQGZSASXANs6gWdCVVtZ5ywZIsxzF8JjbP5jWus0NiPylp69dlCWN90WPEpNKSJWI4+2NgbA6qeC4EWehsX7jZUxxNu5EZ6fyntSp/uZuPcSgc15c980rqDHfSGiu3zalixzbSXCISxpyt8sqZmN8iNpoEuBzDXQ3v7q9Re5luNeuNlNiMI5p2NLRiab5NGSKTbXRKx0ORkYPVub9UvdNmmfpwr8Fnytww4l5a1wFCySsmeew8eWGU3RsmP5anDWw5WnenAjW/Y6iqVUcyRNZsuLH5CinfvZ6by6xmHfHIAXPFtc03RrSztv/ACoedLemjNGWSLp/99jQ+KcOMLspIPW1ujLzFaNkZWYcE2j7dUk2XYp1NfB4kkymwao6UuqN9l6ipS3kaWZznW5xJ7qxUlSRGcrJkeJtpBFuP5lRXNmdxtiUE0GBxIHq6hWR59j0FqcqVEN7TfqU5SpGfJNt2zvXgrwnDvwWd2HGYSEh7/UToNRoNFFOyzHTR1FC0IAgCAIAgCAIDxLIGi3ODfcmv5QH51x3DXTYnFMkkcSx5JLrpws0R7e6zZZuDPMlCW98lKzEnyTC4WA4OYSbydHAexXZyuNHqeEOOTJcu0feKEStYAxrS0UK3PyVXjyVLno97WaBZ8XH1dogMa4nK9wFDQu/hXrh2j4/PhljybZppoyQSs8t7KOYkUb0oey0RhuldlD49z3PhqDTnBLheh29iqm2m1RXuS4IXFnu9IPQUpYUj0YKSxJSMfDsa+N2aNxafY0uzxRfDKckODdeDcQxEzSGEF1Fxc460BrqVgzYoqdL2PS8G8Iwzi9TqLfNR/8AWQsHjcjo+jWu9WpNjr7V7ABWwcZRbl2ej4lpI4NOoYsblz2lyv0Vs+83QxvHntcCHbBpBArp7FRxOUXtPmsmJwlzwam6ehQWqKvlmjE1GNmFsemY6+ylKV8Fl8WzwweymsZWzKYiNKIIUHVkXP2M8ZfIRFGKzGqvc+5XFaJb23wdU8G+XQ8TMxWFa5gIcyRzdztQOxFdktvssxq+0dlwuGZG0MjaGtGzQKAQvMyAIAgCAIAgCAIDj3inj3fjmRTOcIA2wBYBPvSpzOVcGHUyqaT6KCOBll0biRVa9B2s7rFJyfZ5+WEt9xbKjiOC8smOME5gCeo9qpWwm2vUWYdRk0sk12RcVw6aMFxDXNaA4kHa+nyrYLE33yfVY/G7j6kU0spc69K7LW3HbtR4+u1a1M18EpmhoVftqqWmjLl0fPFniDD5n1X2HVSlkpGbI5QW33JfEuHF0ZdRBb0O6hCe1np6eCen3SfXZRsjy3Y+FoUlIp3xZe8FmcGbkb6jseiw6mD3bkfSeBazHLG9PLtO1+H/AGmfcRMANNeiYcMu5cHoa/xTT4PRfJExbHxA5zRuww9iN+y0SkptUfHanKsmbciic/W13lcHFwSQ0npQXLIZZkzBw24ULog/fou5Mkoou0OnlqMu26S5f4JPGJHmSTzG0931AaAfAH+VVidJJHsT0mLG3S7I/DDTrG9gA/KufyePqMPlT46Ouz+KrYI4Y4o2WGAPBOgI0oV+qWiTzV0dG5Z4q7E4dkzmZMwuuh9x7LpbF2rLVCQQBAEAQBAEAQHNvFPj8cb2QDDR4iTKXOzX/THTbUd1CclHsz5pLqrOHSPkG7jW1WQopJmJpGaDFyNGjqaex/7S7LFH3OeXBO5Kz6eJvLXMc/0nU9z7BPJXaLoxvp8FXK/etvdXKNE1jXaPkUzuh9/01XHbJ75VSLTAYiiHtdZ3IIVM4NdlGXCtrnZdYbE2Xvk2IoN6KmUnSjEyLW5YLbFcPskuw+F8qKyMxOaSj6q19Pt0Ve6e50RckkuPyeYMbADqwNiu/LFk12sqb33d8kvMW6/Yi8e4rFNflsEbW0GtaNXe5U0pXbdmrLNTd2azjJXfmJv3V8Yr2OwhyRYyOy60X2kuTYIeESPyAAmxe2w7/HuqVlSZmyT9XTLXF8NbBBna715r6fsqpzc5Uej4VqliyPf/APSr/wANdxEpcS5xsndWRTs9qclVtmAA3Y6bq/qJ4mvyR69zDJZOqijCj9IeE/HhiMCxpoOjPl6nU0pm3FLdE3dCwIAgCAIAgCAIDk/ibyXNnmx8Mp+kZo6JOm9eyhOCkZs2N8yTOa+dE2EZmuLn6EkaA/J3KzuMr+xlcvSUWLho6XlOxr+Vqjk4osqkYn4N9XlNVd0peYmXQx5J/SrJGC4NLJtQG+qreZR7Ip+x9j4S8FtgjNo29j03XVl44KfOcX0Shw/yZMjiM3sbC7OUpwuiEoZMsvLXft9/sTZcXJGwHL6L0cWmiR0vZZowU+UdzeGajTSe5f7XKKyaZxt9UCfsrIxXRQsarkz4LiTmlzQGHOMvqG19R2XZYlVk8eNLpFfi5iDRqxpYVkaRco0yE9xO6kvktXyWGB4cd5NGn31VM5fBHImkWuM4wWn0vcTWS76dlTCF9mKEcs27ZXYjEOfrqT2JVqVElDY6Z4fhH5Q4sNHZSWSnwaPPmlW7gyRMoCwc3ZcbbfZnmm3w+CLK06mqU490Wx44LDlrETjEReRnc5rwQ1p99fYI7TLo3fB+rsO+2tJ3IBOtqRuMiAIAgCAIAgCA+OaCKOyA/N3OBLsXLE52kUhA6C/YdKCqnI83M3ucStxDWRvbVSNyi72sjX9FmTd2z6LwvBB6au7bv+CulJ7mgK36dlbB2aVp44YuMOjJhYpXtpoJaL2v96WmU4Qq+z5bXSUcrSPGJxEgytJJA2vb7Llxl0S2YpwtOzE2Y5gXJOVwcUWeHSjDUwb+f64/cmYjGOfGGOdbW7BZI2pcH1k1DJBqXTKzEkDZa8cbVs8PU6XBF+lETzFbwzDPHGKPcQzUDsoOTRGPqe09OjF6ImSnCldmdhcRWp/dVPsyuVnlrT123Qljkr7MuGlAIBbYuzpquNHJpe5t3DWxuFmwALDaHb3WKXEjzXt812QDmcH5Q1lOsEmiPhaFtbRpxJSfpNdxD9TZsnqtEVSstin2yMJnNPpcR8EhTdPkvR23wS5udK38FJbi0FzXk3p2KimaMU74OtrpcEAQBAEAQBAEBrPNHKME8cro4YxiHAlryPzdCe640mQnBNHDeYOV8bgWtdiIxTyQC0h2v2VbxJ9k9Hqsuj4fKf8AJQST9CNT+yshjhF9mzJ4oskeVyXXC+NNgFRizXq91Xkx73b/ANHkS9UnL3KzHcT8wCMtY2nF1jfVIQcHZTGDTpFWyfU6WrmuC2EEj1gBnkaxz8gcQMxBIFmhft7riS+DbHNlS7Ns5x5BmwMMUskjXmRxb6PpAq2m/fVdbSVIbnJ8mpYLBvkLmsaXHLdAa6LhVlTo94ePI6pGkUdQdFCVsyOTiy4w2FbK4ltNa3YdflVSk4KmVzbmqRYRYDVugy3rrqVUpWVxjR9HC2mR5cPR0roauv0Te6EIN7nXRSYlzYpKBDq1H+CroJzRyEXLlGXEcZdI4OdoB0bpourTqK4EoerdRHxuNzE5QQD03/VSjhrsnDC91xRXlt2f0VjlXB6GHSuSt8IxxQue8NaCXE0AEkUSjte0/SXhpyRHgYRI6zPI0FxP5b/KEqjRCG03dCwIAgCAIAgCAIAgIHGuDw4qPy5m5m3Y1og9whxpPs0/iXhNgZNW52HpqDX+UpEHiiaLx7wgxELTJDJ5oB+lo9Vf3TkreJro53xTg88MhZJG8HsWm11SSVFfXBechcnYnGS2xlMZu52g/wBrl2TgmzY/E/w9/C5Z4LMb6EgA+h9fV7NP7LjNK+D63nhs2AOAxsZEjWgRSjUEt+nMNx2sJdo7TTK/lPi8PDsW6eZhcDC4NaBduNUNduotci7R2apmr8y8XkxuJdMWBrpCGtYwbdGgdzqpe5BxRmxnDcRhcoxET4nHUB2hI7/Crkm2ebPG1PnoxsxzxZafet1Rtrg+jy6TDqKlJdfB8k4pJrrv2+K0+ythBM83NoXjtwl+pVzPC0x4MUIssOG8GxOJDjh4nSNbo6htpeq5uJ7Pg8Na9ltcC07EEVpfuqMid2exosi8tRfa/g8Btmmgk9gLP7JCLL8s4rhM7x4U8mxRYZk80I89xLgXbgdNFfI8ySTlZ0ZRAQBAEAQBAEAQBAEAQBAEBhmwkbzbmNce5aCgo+4bDMjFMa1o7AAfwgPuJgbIxzHgOa4EOB6goD8+86csDD47yWOtlB4PVoJNA/FKuT2lsE5GucxkOmaBtQCY/pO5Vybt4NcpNnndjJRbIXZYx0LwAc32BH3U0Us3TxP5Gfj8kkJAkYMtO0BG6NFOXFv5RzjH+FGPigfKS1xbr5bNSQlJ9l2LLlxxo0ufhOKrWB7a7tKnFqJHLqHNcIuuRORJeISOa7NGxosvI69tVG2yiCcjvfI/J0PDoiyMlznG3uPVC+MaJ3FeWcHiCHTQMeQKuq/hLO0YeFcoYHDnNDh2NPff+V3czpeALgPqAIAgCAIAgCAIAgCAIAgCAIAgCA4j4jRyjiE52JY1zP8Ak0A6D72qsi5Vl+J+lpdmg8Sna5zXVWmqlFVZFuzu/g/gvL4ZGTvI50n6mh+wCmVG6oAgMb4WndoPyAgPkGHYwUxoaPYAIDKgCAIAgCAIAgCAIAgCAIAgCAIAgCAIAgCA0TxX4VmhZim/XAdfdjjRH6qMlaJQltlZwvjbAJHVsRdKMOicuz9I8iD/ANuwn/0s/hWFRfIAgCAIAgCAIAgCAIAgCAIAgCAIAgCAIAgCAIAgCA0Pxf4lkwjYWn1TPAI/4jUn42XG6R2KtnDeNj+ofhRh0WTds/SvJgH4HC5dvJZX/iFMqLlAEAQBAEAQBAEAQBAEAQBAEAQBAEAQBAEAQBAEBreO5mLXlrGAgGrJOvdVPJyUvLT4OWc/8ZdicQ07VUbQNdAfUfuSubrZqxp7N3yaNi2kvkPZTXSD9zrvhBzkw4X8NMTnhNNNXbDt+hsfopSaRTKSj2dJi4lC7USN/UD9im5BSXySGPB1BB+F0kekAQBAEAQBAEAQBAEAQBAEAQBAEAQBAfCUBrfMPGHNcGRPFV6i2ibva+iqnL4Kck30iglxkjvqe4/JKrtlVsh4qbIxzuwv/H7oErdHOpZM2Ic9xsRtJ+//AOqS+n8nqba4+EVUAzeYetWpy4oguUyPwfiLsNO2RuwNOHcHcKbW5FE42qOyQSh7WuGzgCL91nMhP4bxB0LszaNiqN1+y6pUSjJxNk4Rx7zX5HMonYg2NP4VsZ3wXRyW6LtTLAgCAIAgCAIAgCAIAgCAIAgCAIAgK7juCfLHlYaN3V1fsoyTa4ITi2uDUZuFTN3jd9hf8Knayhwa9iK9hG4I+RS4RI2PwwkjcwkixuOnZEdTp2aLi+WsRGHjKZMx+put+xG4VlptGuOdNUyvwfCMQ0uuF+u3pUptM6ssV7lry9yo8yiWdlMbqGnckbWOyi58UirJkT4RviqM4QGx8oYcEvkO49I++/8AZW417l2Je5tCtLggCAIAgCAIAgCAIAgCAIAgCAIAgCAICLj+HxzCnjbYjQhccUyMop9lRJyqz8sjh8gFQ8tEPKRCl5YlH0uaf1H9lHy2R8pmL/03P/x/8v8AS55bOeVIyRcsTH6nNH3J/su+Wx5TJ8XK0dep7ifagpeWiaxIys5Yh6l5+4/wu+WjvlIt8PA1jQ1gAA6BSSomlXRkXTo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data:image/jpeg;base64,/9j/4AAQSkZJRgABAQAAAQABAAD/2wCEAAkGBxITEhUTEhMWFhUXGB0XFhYYFxgZGxgfGxoXGBoaGB8aHiggGB4lGxoVITEiJSkrLi4uGB8zODMtNygtLisBCgoKDg0OGxAQGy0mHyUtLy0yMi8tLS0tLy0tLS0tLS0tLS0tLS0tLS0tLS0tLS0tLS0tLS0tLS0tLS0tLS0tLf/AABEIANYA1gMBEQACEQEDEQH/xAAcAAEAAgMBAQEAAAAAAAAAAAAABAUDBgcCAQj/xAA4EAABBAAEBAUCBQQCAQUAAAABAAIDEQQSITEFBkFRBxMiYXEygRRCkaGxI8HR4WLwkhYlUnPx/8QAGwEBAAMBAQEBAAAAAAAAAAAAAAIDBAEFBgf/xAAuEQACAgEEAAUDBAMBAQEAAAAAAQIRAwQSITEFEyJBUTJhcZGhscEUgfDRQgb/2gAMAwEAAhEDEQA/AO4oAgCAIAgCAIAgCAIAgMGNxkcTDJK4MYN3E0EONpdlXg+bcFIxz24hmVpykk1r90IrJFq0y3gma9ocwhzTqCNQUJnyXEMaQHPa0nYEgX8WgMqAIAgCAIAgCAIAgCAIAgCAIAgCAIAgCAIAgKvE8xYSMua+eMOb9TcwsfZCLnFe5r83ibgGurM4+4Gi5uRU9Tj+TlXPPPU2Lc+KwIM1tA9tioSlZlyZnO0ujWBEarMcu57fdQKtnBe8v894zBt8uJ4dGLprhYHuOykpMthllDhFVxLik2Ic7ETS28uqr176DoAjt8lc3KXqbOz+GnNbHYC8RM3NHmGrhmLWi9tz1VifBuwZLhybhwLjUOLiE0DszLI2ogjcELqdlsZKStFihIIAgCAIAgCAIAgCAIAgCAIAgCAIAgPj3AAk7DUoD82cy+XPippIG0zOTV2Trqde/ZZ5yVnj5qlNuJm4Nwi255WjLejb1P2VE8nwcxxVbpdHriXLcLs0we1jR+QEb/8AeiRzNcHXlxpXf+iFguFsdHI5zsmXre4ravldeR2kjkJeZFtOigdM4EhhLQ7cD/K0xuizG21SIz20iVhfB9iJCM5KjpPh34gswcZgki/p+p2YHUurr80AuxlXBdhzqC2s37kLn08QlkjdEGZW5mkEmxdUb6qSlZow5/MbVG18P4xh5nPZDK17mGnhpsj5Ui9ST6JyHQgCAIAgCAIAgCAIAgCAIAgCA+FAcM4jz3xJk00biKcS3JQOUaj017KtzaZ509RkjJqjWMHhnus5sjbtx611+FmlJGTEnOXHzRJxPGYmNqGB1kU2WR5Isb00givuuRjf1M9x+CXDc36vj2/WzNgpoZnOfIHNDGgljaLT7g/PRJQlFcdHk6rw7/Fnbpr9zziWRvike1oaGkekmiQTu1cjaaRng4U2UWKwpbJYa5oFGiNQO6ujLgsWWnwqK7iIbnOS8vS91pxcx5NEWn0SMDLGAczSSs+SMr4KJx+55nOYE5tRoG1096Uk6fJPjtkjhPGZcM9r4nkEGyAaBHYqfTtHYScXaNq8NuaYMNjJZp7Y2QO0GrRrY9yiZfhyRUm2d64ZxCOeJssTszHC2lTNqaatEpDoQBAEAQBAEAQBAEAQBAEAQFZzBxuHCROkmcAADQvVx7BCMpKKtn5whmZLM97wacSQAa3PVZsjfseLOVyui5dhyMNN5RGXTP17aD7UszdtWel4TxqI/n964KOQuc1rSdG7DspxnUuT7SWmlPE9rp+35Lzh0kTaawEg/UNqOm+psLuXdJbnwj8/8WwZtNl3Z53+OmXXEOCxHDyvztfJVj/i0a02r133VUJ9UZYxgsTmnbK4YV74A84hud4EIZQsjNVHr1J2U7SfX3JQcpR3OXL4o1fmPhIw8oZnDraCdKq7FfstGHJuVmhR2vbZkbwwNhbL6SC6sutmupUZzkpWz7HT6LSyxpQV1zfyytxTqdmoD4GivxpT4Z5/imljON1yiFiJBeiuUbVM8LHFtchoNWq6V0ScOLO0eH3P+CwvD2xzPIewkZQ2ybN6eyLhF+PLGMKZ0Ll/mfC4xoMEgJ/+B0cPsu2XRnGXRcoTCAIAgCAIAgCAIAgCAjcQx0cLDJK4NYNyUONpK2adzJ4mYWCJr8OWzuJ1aDVDuVFySKJ6iCVrk5f4qc0R42aN0TjlawW3pZ1XJclOaSnVGrYDEhr2FozUdioOKkmmUPGr4NjjlieyQZXCVzrq/SP86LO4OMl8GfKop3zuKmRlHdwF9rWlbK5R6mD/APQauKSlTr/v1Lfg2EzCZ7ZAC1t+qgSOzR3XM8vSopcHn+IavJrL3VtXsWnDzJIKbNla0Ubq9tf2WNx28tHn6eOSS7og4jHxNf5TGMaAbz6lztK36fCthilNXZshFXtSo1riU/8AULibN3/paseNJFiTUrM8czXNskX19vlZ8ylKVLo+08F8qGncnJW+X9vsyux07S3Q2ei16fDKLtop8Q1WOUOGVwbqFY22fO2XL+Fv0z6ZmnJlBOY9B+qyOavghlk0+SGcG4OyEUffTZWKfuQjyzY/DvjkeDxjJZm2Bbbs+mxV11RUmTxtQnyfpPB4pkrGyRnM1wsHupm9OzMh0IAgCAIAgCAIAgPhKA4J4g83TYuZ0IOWFjqDRrdfmPdVTl7Hl6nO5S2Lo1yXCPbES0ekndw1/wBKlSju4KFJRXHRTYzDSPeCIy0GmjoCdr+60+ZCjQ8sKPLcO9jq2IVdplbyUexinMJN691JQ3IioqRL4fxEkkOdWhN+6ThSpjy0mWHA+KsZLnlYHjX0/bQ6qGVSlGl0UOKjO6tEbF49rXlwGhN5QdvZWRUpqmcwwk5XVELivGRM4EMawNFU0V9yuQxvGnybZQbIDpQT7JyRUWkeX0VZHdHlMnHcj3BgHOstGg3Upaj2ZPe2uEbJgeCM/DMn1sO9QPWj2WGeWW9oqm/Ruj2W3FSBCycAAtrL0I17KvGm3tISyOUVJdmu8Q4lJiJA/L9PbZblhjGPZc5t+pkKfDODc9UD0UaXRDa+2bryd4lz4d0ML8v4dvpcK1A6m+6lyuy+GaUWk+juHBONQYuPzIHh7bo9x8qRsjJSVosEJBAEAQBAEAQBAUPPEUzsFK3D3nI6b11pGV5U3F7ezhHCOHOBMjpGMLCQ5rt9O6xZZVw0ebgwTnKl38FliuIkARtIIdq7KaB9gqYx5KJwmpOCVfsVL8bE1pYWgHNrepH37K3ZJ8lMsclDaXfBZsHKHB8NuH0u6foq5b4Ls7jyRhHZkTv2KvmjCRhpIjI1GoGmvS9lZhnKy2E75o1yHBW5rbrMa1310pankbXCtnoeH48epzKGSW1fP9L7l5juCCF/lSHKRRJb6v7qiGWSdM+lyeBaXLGM8Vpe/Lt/1+xr+LipxF31BW2/QmfPa7Tf4uXbdr5K5zTei6qkVJprktuDcJdKfXmbGD63gWGj3/71WfJkUOuyPmQUX/JtXCuBQZ3ZW+YzKac6qB/2sks02vuZoZYyk1Hkx4S4GuY4NMef6wL1q696UpRtbvcswwzZX5eNcv8A7n7GCLirYxKQ0kbMOahXX0nUlFi3JcmqPgWZQludP9meH4iPENDSQATQJ/KVao+XL0o87Hi8vK4SjR6xrvKBjiAdp9WnRI+rmRql8IqMZif6dOonTpqPhXbLfBNxuPJT0Qdd1b9So5JcUd68C4GjCSODwXOfq0H6a2tRqjTp1UTpaF4QBAEAQBAEAQGn8689x4BzY8nmPIurqguOSRRmzxx9nGONTee9+Jprc5sMb0tZMstzNPgzjLUym+64KzG4t7yL0oAADQaLkWfQZsMZr1IjCr1bmv8AZbIRWxyZ81r9Nh0yuPueMJiXscCCW+6j5amjyJRTVo3HgvNUbW5JqPfMAQ6vlZMmnknaJYnRA4nzBHKZGtw8eQ/TXpIPcVv8KUcco07Orc51GPfwiHFmoZiXO99Sou5ztI/Q9DDJi0kVndy/j7EIZDIQ81pv0HyvQnHZhX5Pm/EsmGedRyf9YlwLY9/tWxWdTfseFrKjNRx9fsScNxOSKJ7A/wBDjZaNOnX9lHy1ORCGCWXG2nX9lo/mGD8G2GNh8w/UTtrv/alWsbU+SuWOKxqK7MuCIfCy7kyHNl6aalv6LrdyfBu8N1eTC7XXT/BR4ynOc4DKDqB2UISdn3E8dxtnzhs1xyQltkkPadspGllacipKR8j4kkp0vc+46WNtU4lwFOtRgn7mOKjErXSOcQSQ2tRfyrqpF2OLnNJ8EPEuOcnezeisx1RZnweW+zfvCjnSPBSOjlaS2UgZgfp91GSSKsclDg/QkUgcA5psEWD8rhrPaAIAgCAIAgCA5/4n8njEt/ENeGPY2iHEAOHyeqjKNmbUYFkV+5xmKIkkvIDW6Ed/juVRaXBjw5pY5bo9oxDhsxGcD0X6SdLXd+JOn2ejLxycUt64+xLwnBpHDMdbBqjsu5dTH6InlajXT1mVRj+hJ49wx8OUvLS4gekCqAVWLJfRXli4upFBjACNAFqhKuyWF1wyC49t/ZXwkr5NeOTTuyex58sOzEEmjr0XJ5EpfSqPT/zMqwuak7ZmwsTACc3qvQV+9rPlyzm+T5/NOU1b7LLi+XJHQNZdPubN/dQxrs9fHgxPTQv7muS240du/RaopRVmfdF/TwjADR01XHtl2ckk+y24ZxeRjHMa6gdx/wB2VE8Cb5GK8UlNK6fR5ZM97gxo1JpFjxQTk2e1PxuU0oqJ7eHQSU46uqzv13XJSWSPp6R4+q3zmpMiY2cF5vXoCpQTIRfNyPDYSRmcfhdll52o9jTaJyj5mTj4IuJKtguOSrVtPg+YZjnEAAkk0KUJP2POkfqzkfDSR4DDslJzhmt762QP0pdNkFUVZeoSCAIAgCAIAgNV8RuATYzDeXC6nNdmyk0Hey5JWinPjc4UjhnE+XsRA5zJQGZSASXANs6gWdCVVtZ5ywZIsxzF8JjbP5jWus0NiPylp69dlCWN90WPEpNKSJWI4+2NgbA6qeC4EWehsX7jZUxxNu5EZ6fyntSp/uZuPcSgc15c980rqDHfSGiu3zalixzbSXCISxpyt8sqZmN8iNpoEuBzDXQ3v7q9Re5luNeuNlNiMI5p2NLRiab5NGSKTbXRKx0ORkYPVub9UvdNmmfpwr8Fnytww4l5a1wFCySsmeew8eWGU3RsmP5anDWw5WnenAjW/Y6iqVUcyRNZsuLH5CinfvZ6by6xmHfHIAXPFtc03RrSztv/ACoedLemjNGWSLp/99jQ+KcOMLspIPW1ujLzFaNkZWYcE2j7dUk2XYp1NfB4kkymwao6UuqN9l6ipS3kaWZznW5xJ7qxUlSRGcrJkeJtpBFuP5lRXNmdxtiUE0GBxIHq6hWR59j0FqcqVEN7TfqU5SpGfJNt2zvXgrwnDvwWd2HGYSEh7/UToNRoNFFOyzHTR1FC0IAgCAIAgCAIDxLIGi3ODfcmv5QH51x3DXTYnFMkkcSx5JLrpws0R7e6zZZuDPMlCW98lKzEnyTC4WA4OYSbydHAexXZyuNHqeEOOTJcu0feKEStYAxrS0UK3PyVXjyVLno97WaBZ8XH1dogMa4nK9wFDQu/hXrh2j4/PhljybZppoyQSs8t7KOYkUb0oey0RhuldlD49z3PhqDTnBLheh29iqm2m1RXuS4IXFnu9IPQUpYUj0YKSxJSMfDsa+N2aNxafY0uzxRfDKckODdeDcQxEzSGEF1Fxc460BrqVgzYoqdL2PS8G8Iwzi9TqLfNR/8AWQsHjcjo+jWu9WpNjr7V7ABWwcZRbl2ej4lpI4NOoYsblz2lyv0Vs+83QxvHntcCHbBpBArp7FRxOUXtPmsmJwlzwam6ehQWqKvlmjE1GNmFsemY6+ylKV8Fl8WzwweymsZWzKYiNKIIUHVkXP2M8ZfIRFGKzGqvc+5XFaJb23wdU8G+XQ8TMxWFa5gIcyRzdztQOxFdktvssxq+0dlwuGZG0MjaGtGzQKAQvMyAIAgCAIAgCAIDj3inj3fjmRTOcIA2wBYBPvSpzOVcGHUyqaT6KCOBll0biRVa9B2s7rFJyfZ5+WEt9xbKjiOC8smOME5gCeo9qpWwm2vUWYdRk0sk12RcVw6aMFxDXNaA4kHa+nyrYLE33yfVY/G7j6kU0spc69K7LW3HbtR4+u1a1M18EpmhoVftqqWmjLl0fPFniDD5n1X2HVSlkpGbI5QW33JfEuHF0ZdRBb0O6hCe1np6eCen3SfXZRsjy3Y+FoUlIp3xZe8FmcGbkb6jseiw6mD3bkfSeBazHLG9PLtO1+H/AGmfcRMANNeiYcMu5cHoa/xTT4PRfJExbHxA5zRuww9iN+y0SkptUfHanKsmbciic/W13lcHFwSQ0npQXLIZZkzBw24ULog/fou5Mkoou0OnlqMu26S5f4JPGJHmSTzG0931AaAfAH+VVidJJHsT0mLG3S7I/DDTrG9gA/KufyePqMPlT46Ouz+KrYI4Y4o2WGAPBOgI0oV+qWiTzV0dG5Z4q7E4dkzmZMwuuh9x7LpbF2rLVCQQBAEAQBAEAQHNvFPj8cb2QDDR4iTKXOzX/THTbUd1CclHsz5pLqrOHSPkG7jW1WQopJmJpGaDFyNGjqaex/7S7LFH3OeXBO5Kz6eJvLXMc/0nU9z7BPJXaLoxvp8FXK/etvdXKNE1jXaPkUzuh9/01XHbJ75VSLTAYiiHtdZ3IIVM4NdlGXCtrnZdYbE2Xvk2IoN6KmUnSjEyLW5YLbFcPskuw+F8qKyMxOaSj6q19Pt0Ve6e50RckkuPyeYMbADqwNiu/LFk12sqb33d8kvMW6/Yi8e4rFNflsEbW0GtaNXe5U0pXbdmrLNTd2azjJXfmJv3V8Yr2OwhyRYyOy60X2kuTYIeESPyAAmxe2w7/HuqVlSZmyT9XTLXF8NbBBna715r6fsqpzc5Uej4VqliyPf/APSr/wANdxEpcS5xsndWRTs9qclVtmAA3Y6bq/qJ4mvyR69zDJZOqijCj9IeE/HhiMCxpoOjPl6nU0pm3FLdE3dCwIAgCAIAgCAIDk/ibyXNnmx8Mp+kZo6JOm9eyhOCkZs2N8yTOa+dE2EZmuLn6EkaA/J3KzuMr+xlcvSUWLho6XlOxr+Vqjk4osqkYn4N9XlNVd0peYmXQx5J/SrJGC4NLJtQG+qreZR7Ip+x9j4S8FtgjNo29j03XVl44KfOcX0Shw/yZMjiM3sbC7OUpwuiEoZMsvLXft9/sTZcXJGwHL6L0cWmiR0vZZowU+UdzeGajTSe5f7XKKyaZxt9UCfsrIxXRQsarkz4LiTmlzQGHOMvqG19R2XZYlVk8eNLpFfi5iDRqxpYVkaRco0yE9xO6kvktXyWGB4cd5NGn31VM5fBHImkWuM4wWn0vcTWS76dlTCF9mKEcs27ZXYjEOfrqT2JVqVElDY6Z4fhH5Q4sNHZSWSnwaPPmlW7gyRMoCwc3ZcbbfZnmm3w+CLK06mqU490Wx44LDlrETjEReRnc5rwQ1p99fYI7TLo3fB+rsO+2tJ3IBOtqRuMiAIAgCAIAgCA+OaCKOyA/N3OBLsXLE52kUhA6C/YdKCqnI83M3ucStxDWRvbVSNyi72sjX9FmTd2z6LwvBB6au7bv+CulJ7mgK36dlbB2aVp44YuMOjJhYpXtpoJaL2v96WmU4Qq+z5bXSUcrSPGJxEgytJJA2vb7Llxl0S2YpwtOzE2Y5gXJOVwcUWeHSjDUwb+f64/cmYjGOfGGOdbW7BZI2pcH1k1DJBqXTKzEkDZa8cbVs8PU6XBF+lETzFbwzDPHGKPcQzUDsoOTRGPqe09OjF6ImSnCldmdhcRWp/dVPsyuVnlrT123Qljkr7MuGlAIBbYuzpquNHJpe5t3DWxuFmwALDaHb3WKXEjzXt812QDmcH5Q1lOsEmiPhaFtbRpxJSfpNdxD9TZsnqtEVSstin2yMJnNPpcR8EhTdPkvR23wS5udK38FJbi0FzXk3p2KimaMU74OtrpcEAQBAEAQBAEBrPNHKME8cro4YxiHAlryPzdCe640mQnBNHDeYOV8bgWtdiIxTyQC0h2v2VbxJ9k9Hqsuj4fKf8AJQST9CNT+yshjhF9mzJ4oskeVyXXC+NNgFRizXq91Xkx73b/ANHkS9UnL3KzHcT8wCMtY2nF1jfVIQcHZTGDTpFWyfU6WrmuC2EEj1gBnkaxz8gcQMxBIFmhft7riS+DbHNlS7Ns5x5BmwMMUskjXmRxb6PpAq2m/fVdbSVIbnJ8mpYLBvkLmsaXHLdAa6LhVlTo94ePI6pGkUdQdFCVsyOTiy4w2FbK4ltNa3YdflVSk4KmVzbmqRYRYDVugy3rrqVUpWVxjR9HC2mR5cPR0roauv0Te6EIN7nXRSYlzYpKBDq1H+CroJzRyEXLlGXEcZdI4OdoB0bpourTqK4EoerdRHxuNzE5QQD03/VSjhrsnDC91xRXlt2f0VjlXB6GHSuSt8IxxQue8NaCXE0AEkUSjte0/SXhpyRHgYRI6zPI0FxP5b/KEqjRCG03dCwIAgCAIAgCAIAgIHGuDw4qPy5m5m3Y1og9whxpPs0/iXhNgZNW52HpqDX+UpEHiiaLx7wgxELTJDJ5oB+lo9Vf3TkreJro53xTg88MhZJG8HsWm11SSVFfXBechcnYnGS2xlMZu52g/wBrl2TgmzY/E/w9/C5Z4LMb6EgA+h9fV7NP7LjNK+D63nhs2AOAxsZEjWgRSjUEt+nMNx2sJdo7TTK/lPi8PDsW6eZhcDC4NaBduNUNduotci7R2apmr8y8XkxuJdMWBrpCGtYwbdGgdzqpe5BxRmxnDcRhcoxET4nHUB2hI7/Crkm2ebPG1PnoxsxzxZafet1Rtrg+jy6TDqKlJdfB8k4pJrrv2+K0+ythBM83NoXjtwl+pVzPC0x4MUIssOG8GxOJDjh4nSNbo6htpeq5uJ7Pg8Na9ltcC07EEVpfuqMid2exosi8tRfa/g8Btmmgk9gLP7JCLL8s4rhM7x4U8mxRYZk80I89xLgXbgdNFfI8ySTlZ0ZRAQBAEAQBAEAQBAEAQBAEBhmwkbzbmNce5aCgo+4bDMjFMa1o7AAfwgPuJgbIxzHgOa4EOB6goD8+86csDD47yWOtlB4PVoJNA/FKuT2lsE5GucxkOmaBtQCY/pO5Vybt4NcpNnndjJRbIXZYx0LwAc32BH3U0Us3TxP5Gfj8kkJAkYMtO0BG6NFOXFv5RzjH+FGPigfKS1xbr5bNSQlJ9l2LLlxxo0ufhOKrWB7a7tKnFqJHLqHNcIuuRORJeISOa7NGxosvI69tVG2yiCcjvfI/J0PDoiyMlznG3uPVC+MaJ3FeWcHiCHTQMeQKuq/hLO0YeFcoYHDnNDh2NPff+V3czpeALgPqAIAgCAIAgCAIAgCAIAgCAIAgCA4j4jRyjiE52JY1zP8Ak0A6D72qsi5Vl+J+lpdmg8Sna5zXVWmqlFVZFuzu/g/gvL4ZGTvI50n6mh+wCmVG6oAgMb4WndoPyAgPkGHYwUxoaPYAIDKgCAIAgCAIAgCAIAgCAIAgCAIAgCAIAgCA0TxX4VmhZim/XAdfdjjRH6qMlaJQltlZwvjbAJHVsRdKMOicuz9I8iD/ANuwn/0s/hWFRfIAgCAIAgCAIAgCAIAgCAIAgCAIAgCAIAgCAIAgCA0Pxf4lkwjYWn1TPAI/4jUn42XG6R2KtnDeNj+ofhRh0WTds/SvJgH4HC5dvJZX/iFMqLlAEAQBAEAQBAEAQBAEAQBAEAQBAEAQBAEAQBAEBreO5mLXlrGAgGrJOvdVPJyUvLT4OWc/8ZdicQ07VUbQNdAfUfuSubrZqxp7N3yaNi2kvkPZTXSD9zrvhBzkw4X8NMTnhNNNXbDt+hsfopSaRTKSj2dJi4lC7USN/UD9im5BSXySGPB1BB+F0kekAQBAEAQBAEAQBAEAQBAEAQBAEAQBAfCUBrfMPGHNcGRPFV6i2ibva+iqnL4Kck30iglxkjvqe4/JKrtlVsh4qbIxzuwv/H7oErdHOpZM2Ic9xsRtJ+//AOqS+n8nqba4+EVUAzeYetWpy4oguUyPwfiLsNO2RuwNOHcHcKbW5FE42qOyQSh7WuGzgCL91nMhP4bxB0LszaNiqN1+y6pUSjJxNk4Rx7zX5HMonYg2NP4VsZ3wXRyW6LtTLAgCAIAgCAIAgCAIAgCAIAgCAIAgK7juCfLHlYaN3V1fsoyTa4ITi2uDUZuFTN3jd9hf8Knayhwa9iK9hG4I+RS4RI2PwwkjcwkixuOnZEdTp2aLi+WsRGHjKZMx+put+xG4VlptGuOdNUyvwfCMQ0uuF+u3pUptM6ssV7lry9yo8yiWdlMbqGnckbWOyi58UirJkT4RviqM4QGx8oYcEvkO49I++/8AZW417l2Je5tCtLggCAIAgCAIAgCAIAgCAIAgCAIAgCAICLj+HxzCnjbYjQhccUyMop9lRJyqz8sjh8gFQ8tEPKRCl5YlH0uaf1H9lHy2R8pmL/03P/x/8v8AS55bOeVIyRcsTH6nNH3J/su+Wx5TJ8XK0dep7ifagpeWiaxIys5Yh6l5+4/wu+WjvlIt8PA1jQ1gAA6BSSomlXRkXTo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://i4.biser.info/files/images/biser.info_27666_jablonka-alinka_1290165443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3396162" cy="349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ШЕФ\Desktop\Настя\фото\DSC0158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5922" y="1142984"/>
            <a:ext cx="1929411" cy="396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ШЕФ\Desktop\Настя\фото\DSC0158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48213" y="2837844"/>
            <a:ext cx="1819738" cy="374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09650" y="285729"/>
            <a:ext cx="7124700" cy="785817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 «Ящерица»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11270" name="Picture 6" descr="Картинки ящерица на фоне природы рисунок"/>
          <p:cNvPicPr>
            <a:picLocks noChangeAspect="1" noChangeArrowheads="1"/>
          </p:cNvPicPr>
          <p:nvPr/>
        </p:nvPicPr>
        <p:blipFill>
          <a:blip r:embed="rId2" cstate="print"/>
          <a:srcRect b="5262"/>
          <a:stretch>
            <a:fillRect/>
          </a:stretch>
        </p:blipFill>
        <p:spPr bwMode="auto">
          <a:xfrm>
            <a:off x="4643438" y="1714488"/>
            <a:ext cx="421099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ШЕФ\Desktop\Настя\фото\DSC0158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1357298"/>
            <a:ext cx="328614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ШЕФ\Desktop\Настя\фото\DSC0159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4071942"/>
            <a:ext cx="3857652" cy="2214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ШЕФ\Desktop\Настя\фото\DSC0159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0232" y="4028705"/>
            <a:ext cx="4714908" cy="254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596" y="357167"/>
            <a:ext cx="7888317" cy="928693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 «Лягушка-квакушка»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10242" name="Picture 2" descr="http://svoiskazki.ru/wp-content/uploads/2014/01/lyagushon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428736"/>
            <a:ext cx="2857520" cy="287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ШЕФ\Desktop\Настя\фото\DSC0159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14942" y="1714488"/>
            <a:ext cx="3571900" cy="208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357167"/>
            <a:ext cx="7992888" cy="571503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Упражнение  «Паучок»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9220" name="Picture 4" descr="http://festival.1september.ru/articles/587685/img8.jpg"/>
          <p:cNvPicPr>
            <a:picLocks noChangeAspect="1" noChangeArrowheads="1"/>
          </p:cNvPicPr>
          <p:nvPr/>
        </p:nvPicPr>
        <p:blipFill>
          <a:blip r:embed="rId2" cstate="print"/>
          <a:srcRect t="14151" b="6249"/>
          <a:stretch>
            <a:fillRect/>
          </a:stretch>
        </p:blipFill>
        <p:spPr bwMode="auto">
          <a:xfrm>
            <a:off x="5786446" y="1071546"/>
            <a:ext cx="28575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ШЕФ\Desktop\Настя\фото\DSC016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80183" y="1000108"/>
            <a:ext cx="2105933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ШЕФ\Desktop\Настя\фото\DSC016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61946" y="3000372"/>
            <a:ext cx="1838748" cy="358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tonastenu.ru/index.php?view=image&amp;format=raw&amp;type=orig&amp;id=891&amp;option=com_joomgallery&amp;Itemid=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3" cy="6858000"/>
          </a:xfrm>
          <a:prstGeom prst="rect">
            <a:avLst/>
          </a:prstGeom>
          <a:noFill/>
        </p:spPr>
      </p:pic>
      <p:sp>
        <p:nvSpPr>
          <p:cNvPr id="4" name="Арка 3"/>
          <p:cNvSpPr/>
          <p:nvPr/>
        </p:nvSpPr>
        <p:spPr>
          <a:xfrm>
            <a:off x="1000100" y="3500438"/>
            <a:ext cx="1428760" cy="1357322"/>
          </a:xfrm>
          <a:prstGeom prst="blockArc">
            <a:avLst>
              <a:gd name="adj1" fmla="val 10800000"/>
              <a:gd name="adj2" fmla="val 21453486"/>
              <a:gd name="adj3" fmla="val 10654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500034" y="3929066"/>
            <a:ext cx="2428892" cy="2414598"/>
          </a:xfrm>
          <a:prstGeom prst="smileyFac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85852" y="4714884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71670" y="4714884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6215074" y="3643314"/>
            <a:ext cx="1428760" cy="1357322"/>
          </a:xfrm>
          <a:prstGeom prst="blockArc">
            <a:avLst>
              <a:gd name="adj1" fmla="val 10800000"/>
              <a:gd name="adj2" fmla="val 21453486"/>
              <a:gd name="adj3" fmla="val 1065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5857884" y="4000504"/>
            <a:ext cx="2143140" cy="2271722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72264" y="4714884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206" y="4714884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3929058" y="4572008"/>
            <a:ext cx="857256" cy="857256"/>
          </a:xfrm>
          <a:prstGeom prst="blockArc">
            <a:avLst>
              <a:gd name="adj1" fmla="val 10800000"/>
              <a:gd name="adj2" fmla="val 173982"/>
              <a:gd name="adj3" fmla="val 126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3571868" y="4857760"/>
            <a:ext cx="1643074" cy="17002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71934" y="542926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H="1">
            <a:off x="4617719" y="5429264"/>
            <a:ext cx="45719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9530" cy="4714884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Фитбол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 – это радость движения!</a:t>
            </a:r>
            <a:r>
              <a:rPr lang="ru-RU" sz="1400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sz="1400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err="1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Фитбол</a:t>
            </a:r>
            <a:r>
              <a:rPr lang="ru-RU" b="1" dirty="0" smtClean="0">
                <a:solidFill>
                  <a:srgbClr val="0000CC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 – доступен для всех!</a:t>
            </a:r>
            <a: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Фитбол</a:t>
            </a: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 – средство оздоровления!</a:t>
            </a:r>
            <a: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r>
              <a:rPr lang="ru-RU" b="1" dirty="0" err="1" smtClean="0">
                <a:solidFill>
                  <a:srgbClr val="00B050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Фитбол</a:t>
            </a:r>
            <a:r>
              <a:rPr lang="ru-RU" b="1" dirty="0" smtClean="0">
                <a:solidFill>
                  <a:srgbClr val="00B050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> - развитие и успех!</a:t>
            </a:r>
            <a:r>
              <a:rPr lang="ru-RU" sz="3600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  <a:t/>
            </a:r>
            <a:br>
              <a:rPr lang="ru-RU" sz="3600" b="1" dirty="0" smtClean="0">
                <a:solidFill>
                  <a:srgbClr val="591F4D"/>
                </a:solidFill>
                <a:latin typeface="Gungsuh" pitchFamily="18" charset="-127"/>
                <a:ea typeface="Gungsuh" pitchFamily="18" charset="-127"/>
                <a:cs typeface="FrankRuehl" pitchFamily="34" charset="-79"/>
              </a:rPr>
            </a:br>
            <a:endParaRPr lang="ru-RU" sz="3600" b="1" dirty="0" smtClean="0">
              <a:solidFill>
                <a:srgbClr val="591F4D"/>
              </a:solidFill>
              <a:latin typeface="Gungsuh" pitchFamily="18" charset="-127"/>
              <a:ea typeface="Gungsuh" pitchFamily="18" charset="-127"/>
              <a:cs typeface="FrankRuehl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725" y="3878263"/>
            <a:ext cx="2774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" name="Picture 2" descr="D:\Фото__\фото фитбол\20557[1].jpg"/>
          <p:cNvPicPr>
            <a:picLocks noChangeAspect="1" noChangeArrowheads="1"/>
          </p:cNvPicPr>
          <p:nvPr/>
        </p:nvPicPr>
        <p:blipFill>
          <a:blip r:embed="rId2" cstate="print"/>
          <a:srcRect l="6217" t="-4668" r="6740" b="-12033"/>
          <a:stretch>
            <a:fillRect/>
          </a:stretch>
        </p:blipFill>
        <p:spPr bwMode="auto">
          <a:xfrm>
            <a:off x="571472" y="4497994"/>
            <a:ext cx="2643206" cy="2360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КРАСНЫЙ</a:t>
            </a:r>
            <a:r>
              <a:rPr lang="ru-RU" sz="2800" dirty="0" smtClean="0"/>
              <a:t> – все понравилось, хочу узнать больше, использовать упражнения в своей практике.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CC9900"/>
                </a:solidFill>
              </a:rPr>
              <a:t>ЖЕЛТЫЙ </a:t>
            </a:r>
            <a:r>
              <a:rPr lang="ru-RU" sz="2800" dirty="0" smtClean="0"/>
              <a:t>– все понравилось, интересно, познавательно.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0000CC"/>
                </a:solidFill>
              </a:rPr>
              <a:t>СИНИЙ</a:t>
            </a:r>
            <a:r>
              <a:rPr lang="ru-RU" sz="2800" dirty="0" smtClean="0"/>
              <a:t> – понравилось, но некоторые идеи были спорными.</a:t>
            </a:r>
          </a:p>
          <a:p>
            <a:endParaRPr lang="ru-RU" sz="2800" dirty="0" smtClean="0"/>
          </a:p>
          <a:p>
            <a:r>
              <a:rPr lang="ru-RU" sz="2800" b="1" dirty="0" smtClean="0"/>
              <a:t>ЧЁРНЫЙ</a:t>
            </a:r>
            <a:r>
              <a:rPr lang="ru-RU" sz="2800" dirty="0" smtClean="0"/>
              <a:t> – идеи не заинтересовали.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ШЕФ\Desktop\Настя\razvivayushchie-igry-dlya-detey-applikatsiya-gusenits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5" y="114298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ЗДОРОВЫЙ ОБРАЗ ЖИЗНИ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571744"/>
            <a:ext cx="2450804" cy="214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Блог - DISSP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57166"/>
            <a:ext cx="3056772" cy="2251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24" y="4500570"/>
            <a:ext cx="3193882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361815"/>
            <a:ext cx="2876912" cy="226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http://img.championat.com/news/big/f/n/zhenskaja-sbornaja-rossii-po-volejbolu_14434739871600902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3143239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otoknopa.ru/uploads/posts/2012-05/vector-nature-animals_13358978946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2" descr="http://img0.liveinternet.ru/images/attach/c/4/79/777/79777116_Gusen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5072098" cy="5072098"/>
          </a:xfrm>
          <a:prstGeom prst="rect">
            <a:avLst/>
          </a:prstGeom>
          <a:noFill/>
        </p:spPr>
      </p:pic>
      <p:pic>
        <p:nvPicPr>
          <p:cNvPr id="4" name="Picture 5" descr="C:\Users\ШЕФ\Desktop\Настя\babochki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66013">
            <a:off x="2634661" y="194603"/>
            <a:ext cx="4455300" cy="430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Rcy;&amp;ocy;&amp;mcy;&amp;acy;&amp;shcy;&amp;kcy;&amp;icy;, &amp;tscy;&amp;vcy;&amp;iecy;&amp;tcy;&amp;ycy;, &amp;pcy;&amp;ocy;&amp;lcy;&amp;yacy;&amp;ncy;&amp;acy;, &amp;scy;&amp;ocy;&amp;lcy;&amp;ncy;&amp;iecy;&amp;chcy;&amp;ncy;&amp;ocy;, &amp;zcy;&amp;iecy;&amp;lcy;&amp;iecy;&amp;ncy;&amp;softcy;, &amp;ncy;&amp;iecy;&amp;bcy;&amp;ocy;, &amp;lcy;&amp;iecy;&amp;tcy;&amp;ocy; &amp;ocy;&amp;bcy;&amp;ocy;&amp;icy;, &amp;fcy;&amp;ocy;&amp;tcy;&amp;ocy;, &amp;kcy;&amp;acy;&amp;rcy;&amp;tcy;&amp;icy;&amp;ncy;&amp;kcy;&amp;i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C:\Users\ШЕФ\Desktop\Настя\babochki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94883">
            <a:off x="2385030" y="1525"/>
            <a:ext cx="3587090" cy="3467120"/>
          </a:xfrm>
          <a:prstGeom prst="rect">
            <a:avLst/>
          </a:prstGeom>
          <a:noFill/>
        </p:spPr>
      </p:pic>
      <p:pic>
        <p:nvPicPr>
          <p:cNvPr id="3" name="Picture 16" descr="http://img-fotki.yandex.ru/get/6710/20573769.5e/0_953ca_243e088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357562"/>
            <a:ext cx="2521761" cy="327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65400"/>
            <a:ext cx="7124700" cy="923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всем быть здоровыми!</a:t>
            </a:r>
            <a:br>
              <a:rPr lang="ru-RU" sz="5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107389" cy="923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endParaRPr lang="ru-RU" sz="54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44" y="1500174"/>
            <a:ext cx="388753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Алёна\Desktop\51430bc34ffdaa1ad8107f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3504" y="2786058"/>
            <a:ext cx="3824316" cy="376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995738" y="1628775"/>
            <a:ext cx="5148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оздоровление,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-мяч)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гимнастический мяч, используемый в оздоровительных целях.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20713"/>
            <a:ext cx="8102629" cy="57610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50-е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 ХХ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века - швейцарский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врач-физиотерапевт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Сюзан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Кляйн-Фогельбах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лечения больных церебральным параличом.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80-х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Джоан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Познер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Мауэр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стала использовать мяч для восстановления после травм опорно-двигательного аппарата.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2002 году -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Т.С. 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к.м.н., доцент А.А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Потапчук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представляют фитбол-гимнастику в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«Двигательный </a:t>
            </a:r>
            <a:r>
              <a:rPr lang="ru-RU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игротренинг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дошкольников»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которая была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апробирована в течение пяти лет в детских садах города С.-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Петербурга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920276" cy="1185861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одна из нетрадиционных форм работы с детьми.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857364"/>
            <a:ext cx="3714776" cy="186848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CC"/>
                </a:solidFill>
              </a:rPr>
              <a:t>Наш помощник – это мяч,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Он нам спутник - для удач!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Упражнения выполняем </a:t>
            </a:r>
          </a:p>
          <a:p>
            <a:r>
              <a:rPr lang="ru-RU" sz="1800" dirty="0" smtClean="0">
                <a:solidFill>
                  <a:srgbClr val="0000CC"/>
                </a:solidFill>
              </a:rPr>
              <a:t>сколиоз предотвращаем.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Documents and Settings\User\Рабочий стол\мастер\IMG-20190212-WA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4286280" cy="288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User\Рабочий стол\мастер\IMG-20190212-WA005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85926"/>
            <a:ext cx="2632273" cy="455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ШЕФ\Desktop\Настя\фото\DSC0145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422973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ШЕФ\Desktop\Настя\фото\DSC0146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3643314"/>
            <a:ext cx="3822073" cy="286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ШЕФ\Desktop\Настя\фото\DSC0144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40534" y="428604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User\Рабочий стол\мастер\IMG-20190212-WA0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405764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18529" cy="73975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действует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организм ребенка?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2143108" y="1785926"/>
            <a:ext cx="4608512" cy="4319587"/>
          </a:xfrm>
          <a:prstGeom prst="sun">
            <a:avLst>
              <a:gd name="adj" fmla="val 227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57554" y="1000108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осанки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142844" y="3571876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Укрепление спины, таза, ног и свода стопы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642910" y="1928802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Совершенствование координации движений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6072198" y="1928802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Профилактика функциональных нарушений органов и систем организма.</a:t>
            </a:r>
            <a:endParaRPr lang="ru-RU" sz="1200" dirty="0"/>
          </a:p>
        </p:txBody>
      </p:sp>
      <p:sp>
        <p:nvSpPr>
          <p:cNvPr id="18" name="Овал 17"/>
          <p:cNvSpPr/>
          <p:nvPr/>
        </p:nvSpPr>
        <p:spPr>
          <a:xfrm>
            <a:off x="6643702" y="3571876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Увеличение гибкости и подвижности суставов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6072198" y="5143512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функции равновесия и вестибулярного аппарата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3357554" y="5943600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Профилактика мышечной недостаточности</a:t>
            </a:r>
            <a:endParaRPr lang="ru-RU" sz="1200" dirty="0"/>
          </a:p>
        </p:txBody>
      </p:sp>
      <p:sp>
        <p:nvSpPr>
          <p:cNvPr id="21" name="Овал 20"/>
          <p:cNvSpPr/>
          <p:nvPr/>
        </p:nvSpPr>
        <p:spPr>
          <a:xfrm>
            <a:off x="714348" y="5286388"/>
            <a:ext cx="22717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Укрепление мышц брюшного пресса, рук, плечевого пояса</a:t>
            </a:r>
            <a:endParaRPr lang="ru-RU" sz="1200" dirty="0"/>
          </a:p>
        </p:txBody>
      </p:sp>
      <p:pic>
        <p:nvPicPr>
          <p:cNvPr id="4098" name="Picture 2" descr="J:\мастер класс\DSC014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2812263"/>
            <a:ext cx="3115660" cy="233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1000108"/>
            <a:ext cx="7124700" cy="571504"/>
          </a:xfrm>
        </p:spPr>
        <p:txBody>
          <a:bodyPr/>
          <a:lstStyle/>
          <a:p>
            <a:pPr algn="ctr"/>
            <a:r>
              <a:rPr lang="ru-RU" sz="2400" b="1" dirty="0" err="1" smtClean="0"/>
              <a:t>Хромотерапия</a:t>
            </a:r>
            <a:r>
              <a:rPr lang="ru-RU" sz="2400" dirty="0" smtClean="0"/>
              <a:t> – </a:t>
            </a:r>
            <a:r>
              <a:rPr lang="ru-RU" sz="2400" b="1" dirty="0" smtClean="0"/>
              <a:t>наука, изучающая свойства цвета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991506" cy="4359289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Цвету издавна приписывалось магическое значение, благотворное или отрицательное действие на человека, ведь для человека зрение является самым важным из всех видов чувств.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</a:rPr>
              <a:t>Синий цвет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оказывает успокаивающее воздействие, расслабляет, снимает спазмы, уменьшает головные боли, понижает аппетит.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99FF"/>
                </a:solidFill>
              </a:rPr>
              <a:t>Голубой цвет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оказывает тормозящее действие при состоянии психического возбуждения.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9900CC"/>
                </a:solidFill>
              </a:rPr>
              <a:t>Фиолетовый цвет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оказывает угнетающее действие на психические и физиологические процессы, снижает настроение людей.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CC0000"/>
                </a:solidFill>
              </a:rPr>
              <a:t>Красный цвет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активизирует, повышает физическую работоспособность, вызывает ощущение теплоты, стимулирует психические процессы.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00CC00"/>
                </a:solidFill>
              </a:rPr>
              <a:t>Зелёный цвет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успокаивает, создаёт хорошее настроение. Этот цвет оказывает благотворное влияние на соматически ослабленных детей, при лечении воспалений, при ослабленном зрении.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FF99CC"/>
                </a:solidFill>
              </a:rPr>
              <a:t>Розовый </a:t>
            </a:r>
            <a:r>
              <a:rPr lang="ru-RU" sz="1200" b="1" dirty="0" smtClean="0">
                <a:solidFill>
                  <a:schemeClr val="tx1"/>
                </a:solidFill>
              </a:rPr>
              <a:t>тонизирует при подавленном настроении.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200" b="1" dirty="0" smtClean="0">
                <a:solidFill>
                  <a:srgbClr val="FFFF00"/>
                </a:solidFill>
              </a:rPr>
              <a:t>Жёлтый цвет</a:t>
            </a:r>
            <a:r>
              <a:rPr lang="ru-RU" sz="1200" b="1" dirty="0" smtClean="0"/>
              <a:t> – </a:t>
            </a:r>
            <a:r>
              <a:rPr lang="ru-RU" sz="1200" b="1" dirty="0" err="1" smtClean="0">
                <a:solidFill>
                  <a:schemeClr val="tx1"/>
                </a:solidFill>
              </a:rPr>
              <a:t>цвет</a:t>
            </a:r>
            <a:r>
              <a:rPr lang="ru-RU" sz="1200" b="1" dirty="0" smtClean="0">
                <a:solidFill>
                  <a:schemeClr val="tx1"/>
                </a:solidFill>
              </a:rPr>
              <a:t> радости, покоя, теплоты, нейтрализует негативные действия.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Знание «азбуки цвета» - «лекарство» для внутреннего потенциала и развития внутренних ресурсов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5">
      <a:dk1>
        <a:sysClr val="windowText" lastClr="000000"/>
      </a:dk1>
      <a:lt1>
        <a:sysClr val="window" lastClr="FFFFFF"/>
      </a:lt1>
      <a:dk2>
        <a:srgbClr val="B13F9A"/>
      </a:dk2>
      <a:lt2>
        <a:srgbClr val="CDA3D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2239</TotalTime>
  <Words>624</Words>
  <Application>Microsoft Office PowerPoint</Application>
  <PresentationFormat>Экран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Spring</vt:lpstr>
      <vt:lpstr>Слайд 1</vt:lpstr>
      <vt:lpstr>     </vt:lpstr>
      <vt:lpstr>Слайд 3</vt:lpstr>
      <vt:lpstr>Фитбол-гимнастика</vt:lpstr>
      <vt:lpstr>Слайд 5</vt:lpstr>
      <vt:lpstr>Фитбол-гимнастика – одна из нетрадиционных форм работы с детьми.</vt:lpstr>
      <vt:lpstr>Слайд 7</vt:lpstr>
      <vt:lpstr>Как действует фитбол-гимнастика на организм ребенка?</vt:lpstr>
      <vt:lpstr>Хромотерапия – наука, изучающая свойства цвета </vt:lpstr>
      <vt:lpstr>Слайд 10</vt:lpstr>
      <vt:lpstr>Слайд 11</vt:lpstr>
      <vt:lpstr>ПРИНЦИПЫ:</vt:lpstr>
      <vt:lpstr>Каким должен быть фитбол?</vt:lpstr>
      <vt:lpstr>Слайд 14</vt:lpstr>
      <vt:lpstr>Слайд 15</vt:lpstr>
      <vt:lpstr>Слайд 16</vt:lpstr>
      <vt:lpstr>«С мячом играй – здоровье прибавляй»</vt:lpstr>
      <vt:lpstr>Слайд 18</vt:lpstr>
      <vt:lpstr>Слайд 19</vt:lpstr>
      <vt:lpstr>Слайд 20</vt:lpstr>
      <vt:lpstr>Упражнение  «Бабочка»</vt:lpstr>
      <vt:lpstr>Упражнение  «Яблонька»</vt:lpstr>
      <vt:lpstr>Упражнение  «Ящерица»</vt:lpstr>
      <vt:lpstr>Упражнение  «Лягушка-квакушка»</vt:lpstr>
      <vt:lpstr>Упражнение  «Паучок»</vt:lpstr>
      <vt:lpstr>Слайд 26</vt:lpstr>
      <vt:lpstr>  Фитбол – это радость движения!  Фитбол – доступен для всех!  Фитбол – средство оздоровления!  Фитбол - развитие и успех! </vt:lpstr>
      <vt:lpstr>Слайд 28</vt:lpstr>
      <vt:lpstr>Слайд 29</vt:lpstr>
      <vt:lpstr>Слайд 30</vt:lpstr>
      <vt:lpstr>Слайд 31</vt:lpstr>
      <vt:lpstr>Желаю всем быть здоровыми!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User</cp:lastModifiedBy>
  <cp:revision>163</cp:revision>
  <dcterms:created xsi:type="dcterms:W3CDTF">2014-11-16T04:01:07Z</dcterms:created>
  <dcterms:modified xsi:type="dcterms:W3CDTF">2019-02-13T16:16:14Z</dcterms:modified>
</cp:coreProperties>
</file>